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4272430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22547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4020199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1289306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549602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23791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F82E98EF-9A19-4CD6-976F-6F31E5A707E9}" type="datetimeFigureOut">
              <a:rPr lang="en-US" smtClean="0"/>
              <a:t>12/28/2018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103940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F82E98EF-9A19-4CD6-976F-6F31E5A707E9}" type="datetimeFigureOut">
              <a:rPr lang="en-US" smtClean="0"/>
              <a:t>12/28/2018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688773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82E98EF-9A19-4CD6-976F-6F31E5A707E9}" type="datetimeFigureOut">
              <a:rPr lang="en-US" smtClean="0"/>
              <a:t>12/28/2018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387343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715267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399660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561BDE-536C-4CA6-83C2-4E2A3026689F}" type="slidenum">
              <a:rPr lang="en-US" smtClean="0"/>
              <a:t>‹#›</a:t>
            </a:fld>
            <a:endParaRPr lang="en-US"/>
          </a:p>
        </p:txBody>
      </p:sp>
    </p:spTree>
    <p:extLst>
      <p:ext uri="{BB962C8B-B14F-4D97-AF65-F5344CB8AC3E}">
        <p14:creationId xmlns:p14="http://schemas.microsoft.com/office/powerpoint/2010/main" val="471869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rtl="1"/>
            <a:r>
              <a:rPr lang="ar-IQ" b="1" dirty="0" smtClean="0"/>
              <a:t>انتاج اعناب (العملي)</a:t>
            </a:r>
            <a:r>
              <a:rPr lang="en-US" dirty="0"/>
              <a:t/>
            </a:r>
            <a:br>
              <a:rPr lang="en-US" dirty="0"/>
            </a:br>
            <a:r>
              <a:rPr lang="ar-IQ" sz="4000" b="1" dirty="0">
                <a:solidFill>
                  <a:prstClr val="black"/>
                </a:solidFill>
              </a:rPr>
              <a:t>المرحلة الرابعة / بستنة وهندسة </a:t>
            </a:r>
            <a:r>
              <a:rPr lang="ar-IQ" sz="4000" b="1" dirty="0" smtClean="0">
                <a:solidFill>
                  <a:prstClr val="black"/>
                </a:solidFill>
              </a:rPr>
              <a:t>حدائق</a:t>
            </a:r>
            <a:br>
              <a:rPr lang="ar-IQ" sz="4000" b="1" dirty="0" smtClean="0">
                <a:solidFill>
                  <a:prstClr val="black"/>
                </a:solidFill>
              </a:rPr>
            </a:br>
            <a:endParaRPr lang="en-US" dirty="0"/>
          </a:p>
        </p:txBody>
      </p:sp>
      <p:sp>
        <p:nvSpPr>
          <p:cNvPr id="3" name="عنوان فرعي 2"/>
          <p:cNvSpPr>
            <a:spLocks noGrp="1"/>
          </p:cNvSpPr>
          <p:nvPr>
            <p:ph type="subTitle" idx="1"/>
          </p:nvPr>
        </p:nvSpPr>
        <p:spPr/>
        <p:txBody>
          <a:bodyPr/>
          <a:lstStyle/>
          <a:p>
            <a:r>
              <a:rPr lang="ar-IQ" sz="4000" b="1" dirty="0">
                <a:solidFill>
                  <a:prstClr val="black"/>
                </a:solidFill>
                <a:ea typeface="+mj-ea"/>
                <a:cs typeface="Times New Roman"/>
              </a:rPr>
              <a:t>د. وسن فوزي فاضل</a:t>
            </a:r>
            <a:endParaRPr lang="en-US" dirty="0"/>
          </a:p>
        </p:txBody>
      </p:sp>
    </p:spTree>
    <p:extLst>
      <p:ext uri="{BB962C8B-B14F-4D97-AF65-F5344CB8AC3E}">
        <p14:creationId xmlns:p14="http://schemas.microsoft.com/office/powerpoint/2010/main" val="1443566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u="sng" dirty="0"/>
              <a:t>وظائف الجذور :-</a:t>
            </a:r>
            <a:r>
              <a:rPr lang="en-US" dirty="0"/>
              <a:t/>
            </a:r>
            <a:br>
              <a:rPr lang="en-US" dirty="0"/>
            </a:br>
            <a:endParaRPr lang="en-US" dirty="0"/>
          </a:p>
        </p:txBody>
      </p:sp>
      <p:sp>
        <p:nvSpPr>
          <p:cNvPr id="3" name="عنصر نائب للمحتوى 2"/>
          <p:cNvSpPr>
            <a:spLocks noGrp="1"/>
          </p:cNvSpPr>
          <p:nvPr>
            <p:ph idx="1"/>
          </p:nvPr>
        </p:nvSpPr>
        <p:spPr/>
        <p:txBody>
          <a:bodyPr/>
          <a:lstStyle/>
          <a:p>
            <a:pPr algn="r" rtl="1"/>
            <a:r>
              <a:rPr lang="ar-SA" b="1" dirty="0" smtClean="0"/>
              <a:t>النمو </a:t>
            </a:r>
            <a:r>
              <a:rPr lang="ar-SA" b="1" dirty="0"/>
              <a:t>في الطول والسمك : يبدأ نمو الجذور في نهاية الشتاء أو بداية الربيع حسب المناطق في مدة تصل من أسبوع إلى أسبوعين قبل تفتح البراعم ، بعد ذلك تشتد عملية نمو الجذور ثم تقل أو تتوقف بسبب ارتفاع درجات الحرارة إلى أكثر من 35م°وهذا يحدث عادة في شهر تموز . ومن العوامل المؤثرة في نمو الجذور العوامل الوراثية للصنف ودرجة حرارة التربة وتهوية التربة ومسافات الزراعة وعمليات الخدمة الزراعية .</a:t>
            </a:r>
            <a:endParaRPr lang="en-US" dirty="0"/>
          </a:p>
          <a:p>
            <a:endParaRPr lang="en-US" dirty="0"/>
          </a:p>
        </p:txBody>
      </p:sp>
    </p:spTree>
    <p:extLst>
      <p:ext uri="{BB962C8B-B14F-4D97-AF65-F5344CB8AC3E}">
        <p14:creationId xmlns:p14="http://schemas.microsoft.com/office/powerpoint/2010/main" val="3480335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r" rtl="1"/>
            <a:r>
              <a:rPr lang="ar-SA" sz="4400" b="1" dirty="0" smtClean="0"/>
              <a:t>الامتصاص </a:t>
            </a:r>
            <a:r>
              <a:rPr lang="ar-SA" sz="4400" b="1" dirty="0"/>
              <a:t>: تقوم الجذور بامتصاص الماء والعناصر الغذائية من التربة ونقلها إلى بقية أجزاء الكرمة خاصة الأوراق للقيام بعملية التركيب الضوئي </a:t>
            </a:r>
            <a:r>
              <a:rPr lang="ar-SA" sz="4400" b="1" dirty="0" smtClean="0"/>
              <a:t>.</a:t>
            </a:r>
            <a:endParaRPr lang="en-US" sz="4400" dirty="0"/>
          </a:p>
        </p:txBody>
      </p:sp>
    </p:spTree>
    <p:extLst>
      <p:ext uri="{BB962C8B-B14F-4D97-AF65-F5344CB8AC3E}">
        <p14:creationId xmlns:p14="http://schemas.microsoft.com/office/powerpoint/2010/main" val="627837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rtl="1"/>
            <a:r>
              <a:rPr lang="ar-SA" b="1" dirty="0"/>
              <a:t>التنفس : عندما تكون عملية تنفس الجذور متوقفة أو معاقة تنتج ظاهرة الاختناق حيث يظهر الاصفرار على الأوراق وذلك لتنفس الجذور حيث تأخذ الأوكسجين من الهواء الموجود في التربة وتطرح ثاني اوكسيد الكاربون ولهذا السبب يجب ضمان كمية هواء في التربة عن طريق القيام بعمليات الحراثة بصورة منتظمة وعميقة .</a:t>
            </a:r>
            <a:endParaRPr lang="en-US" dirty="0"/>
          </a:p>
          <a:p>
            <a:endParaRPr lang="en-US" dirty="0"/>
          </a:p>
          <a:p>
            <a:endParaRPr lang="en-US" dirty="0"/>
          </a:p>
        </p:txBody>
      </p:sp>
    </p:spTree>
    <p:extLst>
      <p:ext uri="{BB962C8B-B14F-4D97-AF65-F5344CB8AC3E}">
        <p14:creationId xmlns:p14="http://schemas.microsoft.com/office/powerpoint/2010/main" val="154043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10000"/>
          </a:bodyPr>
          <a:lstStyle/>
          <a:p>
            <a:pPr rtl="1"/>
            <a:r>
              <a:rPr lang="ar-SA" b="1" dirty="0"/>
              <a:t>-النقل : يقوم الجذر بنقل الماء والمواد الغذائية من التربة إلى الأوراق عن طريق نسيج الخشب في حين تنتقل المواد الغذائية المصنعة في الأوراق إلى الجذور عن طريق نسيج اللحاء.</a:t>
            </a:r>
            <a:endParaRPr lang="en-US" dirty="0"/>
          </a:p>
          <a:p>
            <a:pPr rtl="1"/>
            <a:r>
              <a:rPr lang="ar-SA" b="1" dirty="0"/>
              <a:t>5-التثبيت : يعتمد تثبيت الكرمة على الجذور حيث يزداد التثبيت مع زيادة أعداد وأطوال الجذور </a:t>
            </a:r>
            <a:endParaRPr lang="en-US" dirty="0"/>
          </a:p>
          <a:p>
            <a:pPr rtl="1"/>
            <a:r>
              <a:rPr lang="ar-SA" b="1" dirty="0"/>
              <a:t>6- الخزن : نتيجة لاحتواء الجذور على أنسجة حية فان هذه الأنسجة تقوم بوظيفة خزن المواد الغذائية الناتجة من عملية التركيب الضوئي والفائضة عن حاجة النبات للاستفادة منها لاحقا أثناء نضج العناقيد في الظروف غير الملائمة للنضج  أو لعملية تفتح البراعم ولتصليح الأنسجة التالفة .</a:t>
            </a:r>
            <a:endParaRPr lang="en-US" dirty="0"/>
          </a:p>
          <a:p>
            <a:endParaRPr lang="en-US" dirty="0"/>
          </a:p>
        </p:txBody>
      </p:sp>
    </p:spTree>
    <p:extLst>
      <p:ext uri="{BB962C8B-B14F-4D97-AF65-F5344CB8AC3E}">
        <p14:creationId xmlns:p14="http://schemas.microsoft.com/office/powerpoint/2010/main" val="144661475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248</Words>
  <Application>Microsoft Office PowerPoint</Application>
  <PresentationFormat>عرض على الشاشة (3:4)‏</PresentationFormat>
  <Paragraphs>9</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انتاج اعناب (العملي) المرحلة الرابعة / بستنة وهندسة حدائق </vt:lpstr>
      <vt:lpstr>وظائف الجذور :- </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الفاكهة مستديمة الخضرة  (العملي) المرحلة الرابعة / بستنة وهندسة حدائق م. الاولى</dc:title>
  <dc:creator>DELL</dc:creator>
  <cp:lastModifiedBy>DELL</cp:lastModifiedBy>
  <cp:revision>11</cp:revision>
  <dcterms:created xsi:type="dcterms:W3CDTF">2018-12-28T09:16:32Z</dcterms:created>
  <dcterms:modified xsi:type="dcterms:W3CDTF">2018-12-28T11:02:33Z</dcterms:modified>
</cp:coreProperties>
</file>